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4"/>
  </p:notesMasterIdLst>
  <p:sldIdLst>
    <p:sldId id="256" r:id="rId2"/>
    <p:sldId id="351" r:id="rId3"/>
    <p:sldId id="303" r:id="rId4"/>
    <p:sldId id="304" r:id="rId5"/>
    <p:sldId id="331" r:id="rId6"/>
    <p:sldId id="356" r:id="rId7"/>
    <p:sldId id="352" r:id="rId8"/>
    <p:sldId id="330" r:id="rId9"/>
    <p:sldId id="319" r:id="rId10"/>
    <p:sldId id="282" r:id="rId11"/>
    <p:sldId id="318" r:id="rId12"/>
    <p:sldId id="320" r:id="rId13"/>
    <p:sldId id="321" r:id="rId14"/>
    <p:sldId id="324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42" r:id="rId23"/>
    <p:sldId id="343" r:id="rId24"/>
    <p:sldId id="336" r:id="rId25"/>
    <p:sldId id="338" r:id="rId26"/>
    <p:sldId id="337" r:id="rId27"/>
    <p:sldId id="332" r:id="rId28"/>
    <p:sldId id="344" r:id="rId29"/>
    <p:sldId id="345" r:id="rId30"/>
    <p:sldId id="339" r:id="rId31"/>
    <p:sldId id="340" r:id="rId32"/>
    <p:sldId id="341" r:id="rId33"/>
    <p:sldId id="353" r:id="rId34"/>
    <p:sldId id="333" r:id="rId35"/>
    <p:sldId id="334" r:id="rId36"/>
    <p:sldId id="346" r:id="rId37"/>
    <p:sldId id="354" r:id="rId38"/>
    <p:sldId id="347" r:id="rId39"/>
    <p:sldId id="348" r:id="rId40"/>
    <p:sldId id="349" r:id="rId41"/>
    <p:sldId id="350" r:id="rId42"/>
    <p:sldId id="35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0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0DCB-6788-4A24-9A0A-D13D4DF91C6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325-1507-4EBC-8A06-20B3285D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Computing and Global Health</a:t>
            </a:r>
            <a:br>
              <a:rPr lang="en-US" sz="3200" dirty="0" smtClean="0"/>
            </a:br>
            <a:r>
              <a:rPr lang="en-US" sz="3200" dirty="0" smtClean="0"/>
              <a:t>Lecture 3</a:t>
            </a:r>
            <a:br>
              <a:rPr lang="en-US" sz="3200" dirty="0" smtClean="0"/>
            </a:br>
            <a:r>
              <a:rPr lang="en-US" sz="3200" dirty="0" smtClean="0"/>
              <a:t> Last mile data collection and Tracking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Winter 2015</a:t>
            </a:r>
          </a:p>
          <a:p>
            <a:r>
              <a:rPr lang="en-US" dirty="0" smtClean="0"/>
              <a:t>Richard Anderson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s://encrypted-tbn2.gstatic.com/images?q=tbn:ANd9GcRsvhs385oO-Fh3EuI5pNWFO0FjSf4GaH-1v1Wp-33g_NHbJ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658471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813" r="2813" b="7500"/>
          <a:stretch>
            <a:fillRect/>
          </a:stretch>
        </p:blipFill>
        <p:spPr bwMode="auto">
          <a:xfrm>
            <a:off x="7218607" y="3634817"/>
            <a:ext cx="1916926" cy="1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378864" y="5043948"/>
            <a:ext cx="2765136" cy="1762776"/>
            <a:chOff x="3502674" y="3987787"/>
            <a:chExt cx="2765136" cy="17627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500" b="7500"/>
            <a:stretch>
              <a:fillRect/>
            </a:stretch>
          </p:blipFill>
          <p:spPr bwMode="auto">
            <a:xfrm>
              <a:off x="3502674" y="3987787"/>
              <a:ext cx="2765136" cy="176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reeform 10"/>
            <p:cNvSpPr/>
            <p:nvPr/>
          </p:nvSpPr>
          <p:spPr>
            <a:xfrm>
              <a:off x="3893574" y="4205397"/>
              <a:ext cx="674212" cy="838551"/>
            </a:xfrm>
            <a:custGeom>
              <a:avLst/>
              <a:gdLst>
                <a:gd name="connsiteX0" fmla="*/ 134843 w 674212"/>
                <a:gd name="connsiteY0" fmla="*/ 0 h 838551"/>
                <a:gd name="connsiteX1" fmla="*/ 674212 w 674212"/>
                <a:gd name="connsiteY1" fmla="*/ 29497 h 838551"/>
                <a:gd name="connsiteX2" fmla="*/ 598363 w 674212"/>
                <a:gd name="connsiteY2" fmla="*/ 838551 h 838551"/>
                <a:gd name="connsiteX3" fmla="*/ 0 w 674212"/>
                <a:gd name="connsiteY3" fmla="*/ 809055 h 838551"/>
                <a:gd name="connsiteX4" fmla="*/ 134843 w 674212"/>
                <a:gd name="connsiteY4" fmla="*/ 0 h 8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212" h="838551">
                  <a:moveTo>
                    <a:pt x="134843" y="0"/>
                  </a:moveTo>
                  <a:lnTo>
                    <a:pt x="674212" y="29497"/>
                  </a:lnTo>
                  <a:lnTo>
                    <a:pt x="598363" y="838551"/>
                  </a:lnTo>
                  <a:lnTo>
                    <a:pt x="0" y="809055"/>
                  </a:lnTo>
                  <a:lnTo>
                    <a:pt x="134843" y="0"/>
                  </a:lnTo>
                  <a:close/>
                </a:path>
              </a:pathLst>
            </a:custGeom>
            <a:solidFill>
              <a:srgbClr val="A0A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 </a:t>
            </a:r>
            <a:r>
              <a:rPr lang="en-US" smtClean="0"/>
              <a:t>Case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Collection of irrelevant data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data quality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timeliness of reporting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/>
              <a:t>and duplicate data collection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information usage and poor </a:t>
            </a:r>
            <a:r>
              <a:rPr lang="en-US" dirty="0" smtClean="0"/>
              <a:t>feedback</a:t>
            </a:r>
          </a:p>
          <a:p>
            <a:r>
              <a:rPr lang="en-US" dirty="0" smtClean="0"/>
              <a:t>Donor driven reporting</a:t>
            </a:r>
          </a:p>
          <a:p>
            <a:pPr lvl="1"/>
            <a:r>
              <a:rPr lang="en-US" dirty="0" smtClean="0"/>
              <a:t>Lack of requested data elements in national reporting</a:t>
            </a:r>
          </a:p>
          <a:p>
            <a:pPr lvl="1"/>
            <a:r>
              <a:rPr lang="en-US" dirty="0" smtClean="0"/>
              <a:t>Development of parallel reporting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2007: Roll out of District Health Information Management System</a:t>
            </a:r>
          </a:p>
          <a:p>
            <a:r>
              <a:rPr lang="en-US" dirty="0" smtClean="0"/>
              <a:t>2008: Health Metrics Network (HMN), framework for integrated HIS</a:t>
            </a:r>
          </a:p>
          <a:p>
            <a:r>
              <a:rPr lang="en-US" dirty="0" smtClean="0"/>
              <a:t>2011: Implementation of DHIMS2 in DHIS2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8119"/>
            <a:ext cx="4038600" cy="25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DHIMS2 vs. DHIMS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Centralization of expertise</a:t>
            </a:r>
          </a:p>
          <a:p>
            <a:pPr lvl="1"/>
            <a:r>
              <a:rPr lang="en-US" dirty="0" smtClean="0"/>
              <a:t>Greater expertise needed, but can be centralize</a:t>
            </a:r>
          </a:p>
          <a:p>
            <a:r>
              <a:rPr lang="en-US" dirty="0" smtClean="0"/>
              <a:t>Improved data flow and reporting speed</a:t>
            </a:r>
          </a:p>
          <a:p>
            <a:r>
              <a:rPr lang="en-US" dirty="0" smtClean="0"/>
              <a:t>Increased access to information</a:t>
            </a:r>
          </a:p>
          <a:p>
            <a:pPr lvl="1"/>
            <a:r>
              <a:rPr lang="en-US" dirty="0" smtClean="0"/>
              <a:t>No longer restricted to a local database</a:t>
            </a:r>
          </a:p>
          <a:p>
            <a:r>
              <a:rPr lang="en-US" dirty="0" smtClean="0"/>
              <a:t>Consistent national deployment</a:t>
            </a:r>
          </a:p>
          <a:p>
            <a:pPr lvl="1"/>
            <a:r>
              <a:rPr lang="en-US" dirty="0" smtClean="0"/>
              <a:t>Avoid inconsistent development in different areas</a:t>
            </a:r>
          </a:p>
          <a:p>
            <a:r>
              <a:rPr lang="en-US" dirty="0" smtClean="0"/>
              <a:t>Substantial capacity development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http://cdn.dltj.org/wp-content/uploads/2012/01/open-sourc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crn.com/logos/linux_penguin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947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nBSD Logo - Cartoon Puffy with textual logo below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47260"/>
            <a:ext cx="240030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11720" y="1600200"/>
            <a:ext cx="1487780" cy="14773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OpenMRS</a:t>
            </a:r>
            <a:endParaRPr lang="en-US" dirty="0" smtClean="0"/>
          </a:p>
          <a:p>
            <a:r>
              <a:rPr lang="en-US" dirty="0" smtClean="0"/>
              <a:t>Open Data Kit</a:t>
            </a:r>
          </a:p>
          <a:p>
            <a:r>
              <a:rPr lang="en-US" dirty="0" smtClean="0"/>
              <a:t>DHIS2</a:t>
            </a:r>
          </a:p>
          <a:p>
            <a:r>
              <a:rPr lang="en-US" dirty="0" smtClean="0"/>
              <a:t>Open LMIS</a:t>
            </a:r>
          </a:p>
          <a:p>
            <a:r>
              <a:rPr lang="en-US" dirty="0" smtClean="0"/>
              <a:t>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mile data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data from health facilities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Limits on infrastructure</a:t>
            </a:r>
          </a:p>
          <a:p>
            <a:pPr lvl="1"/>
            <a:r>
              <a:rPr lang="en-US" dirty="0" smtClean="0"/>
              <a:t>Technical background of data reporters</a:t>
            </a:r>
          </a:p>
          <a:p>
            <a:pPr lvl="1"/>
            <a:r>
              <a:rPr lang="en-US" dirty="0" smtClean="0"/>
              <a:t>Incentives of data reporters</a:t>
            </a:r>
          </a:p>
          <a:p>
            <a:pPr lvl="1"/>
            <a:r>
              <a:rPr lang="en-US" dirty="0" smtClean="0"/>
              <a:t>Ownership of technology</a:t>
            </a:r>
          </a:p>
          <a:p>
            <a:pPr lvl="1"/>
            <a:r>
              <a:rPr lang="en-US" dirty="0" smtClean="0"/>
              <a:t>Model for data collecting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http://enrichconsulting.com/images/last-mile-a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33" y="304800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bm.com/developerworks/community/blogs/Engineers/resource/BLOGS_UPLOADED_IMAGES/Engineering-TheLastM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96088"/>
            <a:ext cx="2819400" cy="14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considered as an option</a:t>
            </a:r>
          </a:p>
          <a:p>
            <a:r>
              <a:rPr lang="en-US" dirty="0" smtClean="0"/>
              <a:t>Challenges of maintaining a computer at remote sites</a:t>
            </a:r>
          </a:p>
          <a:p>
            <a:r>
              <a:rPr lang="en-US" dirty="0" smtClean="0"/>
              <a:t>Need to support online/offline data entry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10" descr="SEACOM Broadband Internet Undersea Cable by howdou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3086100" cy="2036826"/>
          </a:xfrm>
          <a:prstGeom prst="rect">
            <a:avLst/>
          </a:prstGeom>
          <a:noFill/>
        </p:spPr>
      </p:pic>
      <p:pic>
        <p:nvPicPr>
          <p:cNvPr id="5122" name="Picture 2" descr="http://en.flossmanuals.net/openmrs-guide/_all/_booki/openmrs-guide/static/data-en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5276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phones to run applications</a:t>
            </a:r>
          </a:p>
          <a:p>
            <a:r>
              <a:rPr lang="en-US" dirty="0" smtClean="0"/>
              <a:t>Interest in the technology has declined</a:t>
            </a:r>
          </a:p>
          <a:p>
            <a:r>
              <a:rPr lang="en-US" dirty="0" smtClean="0"/>
              <a:t>Projects generally targeted a small range of models as portability of applications a challenge</a:t>
            </a:r>
          </a:p>
          <a:p>
            <a:r>
              <a:rPr lang="en-US" dirty="0" smtClean="0"/>
              <a:t>Feature phones retain some market share as multimedia phones</a:t>
            </a:r>
          </a:p>
          <a:p>
            <a:r>
              <a:rPr lang="en-US" dirty="0" smtClean="0"/>
              <a:t>Series of mobile phone applications based on </a:t>
            </a:r>
            <a:r>
              <a:rPr lang="en-US" dirty="0" err="1" smtClean="0"/>
              <a:t>XForms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DSC0483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" cy="1327889"/>
          </a:xfrm>
          <a:prstGeom prst="rect">
            <a:avLst/>
          </a:prstGeom>
        </p:spPr>
      </p:pic>
      <p:pic>
        <p:nvPicPr>
          <p:cNvPr id="4098" name="Picture 2" descr="https://www.dhis2.org/sites/all/themes/dhis/images/dhis-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18" y="0"/>
            <a:ext cx="1126882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said.gov/sites/default/files/nodeimage/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88" y="5543550"/>
            <a:ext cx="154641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 / ODK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Growing interest in utilizing Smart Phones</a:t>
            </a:r>
          </a:p>
          <a:p>
            <a:r>
              <a:rPr lang="en-US" dirty="0" smtClean="0"/>
              <a:t>Cost and programmability drive interest in Android</a:t>
            </a:r>
          </a:p>
          <a:p>
            <a:r>
              <a:rPr lang="en-US" dirty="0" smtClean="0"/>
              <a:t>Open Data Kit</a:t>
            </a:r>
          </a:p>
          <a:p>
            <a:pPr lvl="1"/>
            <a:r>
              <a:rPr lang="en-US" dirty="0" smtClean="0"/>
              <a:t>University of Washington developed system for data collection on mobile phones</a:t>
            </a:r>
          </a:p>
          <a:p>
            <a:pPr lvl="1"/>
            <a:r>
              <a:rPr lang="en-US" dirty="0" smtClean="0"/>
              <a:t>Forms based application running on Phone</a:t>
            </a:r>
          </a:p>
          <a:p>
            <a:pPr lvl="1"/>
            <a:r>
              <a:rPr lang="en-US" dirty="0" smtClean="0"/>
              <a:t>Back end system for aggregating submissions</a:t>
            </a:r>
          </a:p>
          <a:p>
            <a:pPr lvl="1"/>
            <a:r>
              <a:rPr lang="en-US" dirty="0" smtClean="0"/>
              <a:t>Goal to make it easy for organizations to deploy survey tools on smart phones</a:t>
            </a:r>
          </a:p>
          <a:p>
            <a:pPr lvl="2"/>
            <a:r>
              <a:rPr lang="en-US" dirty="0" smtClean="0"/>
              <a:t>Example:  IHME deployment of verbal autopsy tool</a:t>
            </a:r>
          </a:p>
          <a:p>
            <a:pPr lvl="1"/>
            <a:r>
              <a:rPr lang="en-US" dirty="0" smtClean="0"/>
              <a:t>Common approach, collect data on a tablet, and sync data by </a:t>
            </a:r>
            <a:r>
              <a:rPr lang="en-US" dirty="0" err="1" smtClean="0"/>
              <a:t>wifi</a:t>
            </a:r>
            <a:r>
              <a:rPr lang="en-US" dirty="0" smtClean="0"/>
              <a:t> when back in the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 descr="http://www.nsimobile.com/files/2013/10/Capture-on-the-g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9832"/>
            <a:ext cx="20533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submission by raw text messages,  interpreted by server</a:t>
            </a:r>
          </a:p>
          <a:p>
            <a:r>
              <a:rPr lang="en-US" dirty="0" smtClean="0"/>
              <a:t>In many cases, it can be assumed everyone has access to an SMS phone</a:t>
            </a:r>
          </a:p>
          <a:p>
            <a:r>
              <a:rPr lang="en-US" dirty="0" smtClean="0"/>
              <a:t>Challenges if a large amount of data is required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648200"/>
            <a:ext cx="25527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/>
          <a:srcRect l="22165" t="15065" r="20897" b="12218"/>
          <a:stretch/>
        </p:blipFill>
        <p:spPr>
          <a:xfrm>
            <a:off x="2895600" y="4343400"/>
            <a:ext cx="2516556" cy="219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7611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FT B23 </a:t>
            </a:r>
          </a:p>
          <a:p>
            <a:r>
              <a:rPr lang="en-US" sz="800" dirty="0" smtClean="0"/>
              <a:t>SL </a:t>
            </a:r>
          </a:p>
          <a:p>
            <a:r>
              <a:rPr lang="en-US" sz="800" dirty="0" smtClean="0"/>
              <a:t>P10D35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850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Readings and assignments</a:t>
            </a:r>
          </a:p>
          <a:p>
            <a:pPr lvl="1"/>
            <a:r>
              <a:rPr lang="en-US" dirty="0" smtClean="0"/>
              <a:t>Cold chain assignment review</a:t>
            </a:r>
          </a:p>
          <a:p>
            <a:r>
              <a:rPr lang="en-US" dirty="0" smtClean="0"/>
              <a:t>HISP Case study – Ghana</a:t>
            </a:r>
          </a:p>
          <a:p>
            <a:r>
              <a:rPr lang="en-US" dirty="0" smtClean="0"/>
              <a:t>Last mile data reporting</a:t>
            </a:r>
          </a:p>
          <a:p>
            <a:r>
              <a:rPr lang="en-US" dirty="0" smtClean="0"/>
              <a:t>Tracking vs. Surveillance</a:t>
            </a:r>
          </a:p>
          <a:p>
            <a:r>
              <a:rPr lang="en-US" dirty="0" smtClean="0"/>
              <a:t>Electronic Registers</a:t>
            </a:r>
          </a:p>
          <a:p>
            <a:pPr lvl="1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138" y="4267200"/>
            <a:ext cx="2522862" cy="25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6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simplify SMS reporting by giving a job aid to convert data into a numeric code with a checksum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 descr="http://4.bp.blogspot.com/_vWSpQpYPpFE/TBuG_bm57fI/AAAAAAAAACE/38bcirLkb4U/s1600/reporting-whee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95737"/>
            <a:ext cx="2087543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5.googleusercontent.com/xBwaSTdEiqP34zilxHFAR8RcsRhXbyuNGD24g_U4xurPP1RBfFAx-hYOCdMfINclwL_0BOajEzRQFXrE-xb2WddrUjjnBMvzdg2D2XR7cnGTNOQVxT4djv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3059"/>
            <a:ext cx="1828800" cy="16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to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paper forms</a:t>
            </a:r>
          </a:p>
          <a:p>
            <a:r>
              <a:rPr lang="en-US" dirty="0" smtClean="0"/>
              <a:t>Allows entry on paper (which is easier)</a:t>
            </a:r>
          </a:p>
          <a:p>
            <a:r>
              <a:rPr lang="en-US" dirty="0" smtClean="0"/>
              <a:t>Reduces manual entry</a:t>
            </a:r>
          </a:p>
          <a:p>
            <a:r>
              <a:rPr lang="en-US" dirty="0" smtClean="0"/>
              <a:t>More later . .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 descr="http://www.villagereach.org/wp-content/uploads/2014/11/ODK_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924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Personally owned versus provided devices</a:t>
            </a:r>
          </a:p>
          <a:p>
            <a:r>
              <a:rPr lang="en-US" dirty="0" smtClean="0"/>
              <a:t>Computers – generally facility devices</a:t>
            </a:r>
          </a:p>
          <a:p>
            <a:r>
              <a:rPr lang="en-US" dirty="0" smtClean="0"/>
              <a:t>Mobile phones</a:t>
            </a:r>
          </a:p>
          <a:p>
            <a:pPr lvl="1"/>
            <a:r>
              <a:rPr lang="en-US" dirty="0" smtClean="0"/>
              <a:t>Personal</a:t>
            </a:r>
          </a:p>
          <a:p>
            <a:pPr lvl="2"/>
            <a:r>
              <a:rPr lang="en-US" dirty="0" smtClean="0"/>
              <a:t>Cheaper to the project</a:t>
            </a:r>
          </a:p>
          <a:p>
            <a:pPr lvl="2"/>
            <a:r>
              <a:rPr lang="en-US" dirty="0" smtClean="0"/>
              <a:t>Incentives to keep charged</a:t>
            </a:r>
          </a:p>
          <a:p>
            <a:pPr lvl="2"/>
            <a:r>
              <a:rPr lang="en-US" dirty="0" smtClean="0"/>
              <a:t>Heterogeneous</a:t>
            </a:r>
          </a:p>
          <a:p>
            <a:pPr lvl="2"/>
            <a:r>
              <a:rPr lang="en-US" dirty="0" smtClean="0"/>
              <a:t>Must support lowest common denominator </a:t>
            </a:r>
          </a:p>
          <a:p>
            <a:pPr lvl="1"/>
            <a:r>
              <a:rPr lang="en-US" dirty="0" smtClean="0"/>
              <a:t>Provided</a:t>
            </a:r>
          </a:p>
          <a:p>
            <a:pPr lvl="2"/>
            <a:r>
              <a:rPr lang="en-US" dirty="0" smtClean="0"/>
              <a:t>Can be costly</a:t>
            </a:r>
          </a:p>
          <a:p>
            <a:pPr lvl="2"/>
            <a:r>
              <a:rPr lang="en-US" dirty="0" smtClean="0"/>
              <a:t>Substantial effort to manage</a:t>
            </a:r>
          </a:p>
          <a:p>
            <a:pPr lvl="2"/>
            <a:r>
              <a:rPr lang="en-US" dirty="0" smtClean="0"/>
              <a:t>Security risks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Allow uniform deployment environment</a:t>
            </a:r>
          </a:p>
          <a:p>
            <a:pPr lvl="2"/>
            <a:r>
              <a:rPr lang="en-US" dirty="0" smtClean="0"/>
              <a:t>Can be a mismatch with target users</a:t>
            </a:r>
          </a:p>
          <a:p>
            <a:pPr lvl="2"/>
            <a:r>
              <a:rPr lang="en-US" dirty="0" smtClean="0"/>
              <a:t>Potential for cross project utilization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 descr="C:\Users\Richard\Dropbox\PHM2M\Final Submission\nok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743200" cy="23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collects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workers</a:t>
            </a:r>
          </a:p>
          <a:p>
            <a:r>
              <a:rPr lang="en-US" dirty="0" smtClean="0"/>
              <a:t>Dedicated data collectors</a:t>
            </a:r>
          </a:p>
          <a:p>
            <a:r>
              <a:rPr lang="en-US" dirty="0" smtClean="0"/>
              <a:t>Derived or automatically collected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 descr="D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84" y="1295400"/>
            <a:ext cx="2398658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6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Information Systems challenge:</a:t>
            </a:r>
            <a:br>
              <a:rPr lang="en-US" dirty="0" smtClean="0"/>
            </a:br>
            <a:r>
              <a:rPr lang="en-US" dirty="0" smtClean="0"/>
              <a:t>Generating a Master Facility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MFL – list of all health facilities in the country</a:t>
            </a:r>
          </a:p>
          <a:p>
            <a:pPr lvl="1"/>
            <a:r>
              <a:rPr lang="en-US" dirty="0" smtClean="0"/>
              <a:t>Facility ID  (Primary key)</a:t>
            </a:r>
          </a:p>
          <a:p>
            <a:pPr lvl="1"/>
            <a:r>
              <a:rPr lang="en-US" dirty="0" smtClean="0"/>
              <a:t>Classification by services</a:t>
            </a:r>
          </a:p>
          <a:p>
            <a:r>
              <a:rPr lang="en-US" dirty="0" smtClean="0"/>
              <a:t>Best case:  Kenya</a:t>
            </a:r>
          </a:p>
          <a:p>
            <a:pPr lvl="1"/>
            <a:r>
              <a:rPr lang="en-US" dirty="0"/>
              <a:t>http://www.ehealth.or.ke/facilities/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4495800"/>
            <a:ext cx="274728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7999"/>
            <a:ext cx="428334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building MFL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all public health facilities</a:t>
            </a:r>
          </a:p>
          <a:p>
            <a:pPr lvl="1"/>
            <a:r>
              <a:rPr lang="en-US" dirty="0" smtClean="0"/>
              <a:t>Determine which ones are active</a:t>
            </a:r>
          </a:p>
          <a:p>
            <a:pPr lvl="1"/>
            <a:r>
              <a:rPr lang="en-US" dirty="0" smtClean="0"/>
              <a:t>Identify new facilities</a:t>
            </a:r>
          </a:p>
          <a:p>
            <a:pPr lvl="1"/>
            <a:r>
              <a:rPr lang="en-US" dirty="0" smtClean="0"/>
              <a:t>Resolve duplicate names</a:t>
            </a:r>
          </a:p>
          <a:p>
            <a:r>
              <a:rPr lang="en-US" dirty="0" smtClean="0"/>
              <a:t>Determine other types of facilities to include</a:t>
            </a:r>
          </a:p>
          <a:p>
            <a:pPr lvl="1"/>
            <a:r>
              <a:rPr lang="en-US" dirty="0" smtClean="0"/>
              <a:t>Private, Faith based</a:t>
            </a:r>
          </a:p>
          <a:p>
            <a:r>
              <a:rPr lang="en-US" dirty="0" smtClean="0"/>
              <a:t>Establish unique ID codes</a:t>
            </a:r>
          </a:p>
          <a:p>
            <a:pPr lvl="1"/>
            <a:r>
              <a:rPr lang="en-US" dirty="0" smtClean="0"/>
              <a:t>Central administration of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Facility List,  MOH vs NIP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03826"/>
              </p:ext>
            </p:extLst>
          </p:nvPr>
        </p:nvGraphicFramePr>
        <p:xfrm>
          <a:off x="1905000" y="1447800"/>
          <a:ext cx="4914925" cy="452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718"/>
                <a:gridCol w="935273"/>
                <a:gridCol w="1518123"/>
                <a:gridCol w="1886811"/>
              </a:tblGrid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0803001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Phoulaeng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ພູ​ແລ້ງ|</a:t>
                      </a:r>
                      <a:r>
                        <a:rPr lang="en-US" sz="900" u="none" strike="noStrike">
                          <a:effectLst/>
                        </a:rPr>
                        <a:t>Phuleng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0803002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80302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Thasouang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ທ່າ​ຊ່ວງ|</a:t>
                      </a:r>
                      <a:r>
                        <a:rPr lang="en-US" sz="900" u="none" strike="noStrike">
                          <a:effectLst/>
                        </a:rPr>
                        <a:t>Thasuang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0803003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80303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KhokAek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ຄົກ​ແອກ|</a:t>
                      </a:r>
                      <a:r>
                        <a:rPr lang="en-US" sz="900" u="none" strike="noStrike">
                          <a:effectLst/>
                        </a:rPr>
                        <a:t>Kockeak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0803004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80304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Napoung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ນາ​ປຸ່ງ |</a:t>
                      </a:r>
                      <a:r>
                        <a:rPr lang="en-US" sz="900" u="none" strike="noStrike">
                          <a:effectLst/>
                        </a:rPr>
                        <a:t>Napung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0803005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Namsib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ນ້ຳ​ສິບ|</a:t>
                      </a:r>
                      <a:r>
                        <a:rPr lang="en-US" sz="900" u="none" strike="noStrike">
                          <a:effectLst/>
                        </a:rPr>
                        <a:t>Namsip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0803006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80306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Ban Harn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ຫານ|</a:t>
                      </a:r>
                      <a:r>
                        <a:rPr lang="en-US" sz="900" u="none" strike="noStrike">
                          <a:effectLst/>
                        </a:rPr>
                        <a:t>Han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0804001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80401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BanThong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ບ້ານ​ທອງ|</a:t>
                      </a:r>
                      <a:r>
                        <a:rPr lang="en-US" sz="900" u="none" strike="noStrike">
                          <a:effectLst/>
                        </a:rPr>
                        <a:t>Banthong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0804002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80402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HouaiGneui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ຫ້ວຍ​ເງີຍ|</a:t>
                      </a:r>
                      <a:r>
                        <a:rPr lang="en-US" sz="900" u="none" strike="noStrike">
                          <a:effectLst/>
                        </a:rPr>
                        <a:t>Huaunhuen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0804003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80403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NaNhang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ນາ​ຍາງ|</a:t>
                      </a:r>
                      <a:r>
                        <a:rPr lang="en-US" sz="900" u="none" strike="noStrike">
                          <a:effectLst/>
                        </a:rPr>
                        <a:t>Nanhang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0804004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80404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Pnagbong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ປາງ​ບົງ|</a:t>
                      </a:r>
                      <a:r>
                        <a:rPr lang="en-US" sz="900" u="none" strike="noStrike">
                          <a:effectLst/>
                        </a:rPr>
                        <a:t>Pangbong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0804005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80405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Phadaeng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ຜາ​ແດງ|</a:t>
                      </a:r>
                      <a:r>
                        <a:rPr lang="en-US" sz="900" u="none" strike="noStrike">
                          <a:effectLst/>
                        </a:rPr>
                        <a:t>Phadeng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0804006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80406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Houaipheuang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ຫ້ວຍເຜິ້ງ|</a:t>
                      </a:r>
                      <a:r>
                        <a:rPr lang="en-US" sz="900" u="none" strike="noStrike">
                          <a:effectLst/>
                        </a:rPr>
                        <a:t>Haupheug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Phoulane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ປາກ​ເປັດ|</a:t>
                      </a:r>
                      <a:r>
                        <a:rPr lang="en-US" sz="900" u="none" strike="noStrike">
                          <a:effectLst/>
                        </a:rPr>
                        <a:t>Pakpet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Parkpet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Homso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Holmxai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Huamueng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Houameuang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Huana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Houana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Huaunhouck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0805007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80507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HouaiYourk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Phulan (Thonhkang)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Naxing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ນາ​ຊິງ|</a:t>
                      </a:r>
                      <a:r>
                        <a:rPr lang="en-US" sz="900" u="none" strike="noStrike">
                          <a:effectLst/>
                        </a:rPr>
                        <a:t>Nasing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Nakhaem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ນາ​ແຄມ|</a:t>
                      </a:r>
                      <a:r>
                        <a:rPr lang="en-US" sz="900" u="none" strike="noStrike">
                          <a:effectLst/>
                        </a:rPr>
                        <a:t>Nakhem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Phadam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ຜາ​ດຳ|</a:t>
                      </a:r>
                      <a:r>
                        <a:rPr lang="en-US" sz="900" u="none" strike="noStrike">
                          <a:effectLst/>
                        </a:rPr>
                        <a:t>Phadam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294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Navaen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ນາ​ແວນ /(ນາສຳພັນ)|</a:t>
                      </a:r>
                      <a:r>
                        <a:rPr lang="en-US" sz="900" u="none" strike="noStrike">
                          <a:effectLst/>
                        </a:rPr>
                        <a:t>Naven/Nasamphan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Pholthong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ໂພນ​ທອງ|</a:t>
                      </a:r>
                      <a:r>
                        <a:rPr lang="en-US" sz="900" u="none" strike="noStrike">
                          <a:effectLst/>
                        </a:rPr>
                        <a:t>Phonthong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PholsaArd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ໂພນສະ​ອາດ|</a:t>
                      </a:r>
                      <a:r>
                        <a:rPr lang="en-US" sz="900" u="none" strike="noStrike">
                          <a:effectLst/>
                        </a:rPr>
                        <a:t>Phonsaaat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Pongvang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>
                          <a:effectLst/>
                        </a:rPr>
                        <a:t> ປົ່ງ​ວາງ|</a:t>
                      </a:r>
                      <a:r>
                        <a:rPr lang="en-US" sz="900" u="none" strike="noStrike">
                          <a:effectLst/>
                        </a:rPr>
                        <a:t>Pongvang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  <a:tr h="1627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0806008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80608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Holmxai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o-LA" sz="900" u="none" strike="noStrike" dirty="0">
                          <a:effectLst/>
                        </a:rPr>
                        <a:t> ໂຮມໄຊ(ນ້ຳງື່ມ)|</a:t>
                      </a:r>
                      <a:r>
                        <a:rPr lang="en-US" sz="900" u="none" strike="noStrike" dirty="0" err="1">
                          <a:effectLst/>
                        </a:rPr>
                        <a:t>Homsay</a:t>
                      </a:r>
                      <a:r>
                        <a:rPr lang="en-US" sz="900" u="none" strike="noStrike" dirty="0">
                          <a:effectLst/>
                        </a:rPr>
                        <a:t>/</a:t>
                      </a:r>
                      <a:r>
                        <a:rPr lang="en-US" sz="900" u="none" strike="noStrike" dirty="0" err="1">
                          <a:effectLst/>
                        </a:rPr>
                        <a:t>Namnhuem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37" marR="8137" marT="8137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registers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Surveillance vs. Tracking vs. Medical Records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definitions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</a:t>
            </a:r>
            <a:r>
              <a:rPr lang="en-US" dirty="0" err="1" smtClean="0"/>
              <a:t>ImmunizationRecord</a:t>
            </a:r>
            <a:r>
              <a:rPr lang="en-US" dirty="0" smtClean="0"/>
              <a:t> {</a:t>
            </a:r>
          </a:p>
          <a:p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UniqueID</a:t>
            </a:r>
            <a:r>
              <a:rPr lang="en-US" dirty="0" smtClean="0"/>
              <a:t>;</a:t>
            </a:r>
          </a:p>
          <a:p>
            <a:r>
              <a:rPr lang="en-US" dirty="0"/>
              <a:t>	</a:t>
            </a:r>
            <a:r>
              <a:rPr lang="en-US" dirty="0" smtClean="0"/>
              <a:t>String Name;</a:t>
            </a:r>
          </a:p>
          <a:p>
            <a:r>
              <a:rPr lang="en-US" dirty="0"/>
              <a:t>	</a:t>
            </a:r>
            <a:r>
              <a:rPr lang="en-US" dirty="0" smtClean="0"/>
              <a:t>Date </a:t>
            </a:r>
            <a:r>
              <a:rPr lang="en-US" dirty="0" err="1" smtClean="0"/>
              <a:t>BirthDate</a:t>
            </a:r>
            <a:r>
              <a:rPr lang="en-US" dirty="0" smtClean="0"/>
              <a:t>;</a:t>
            </a:r>
          </a:p>
          <a:p>
            <a:r>
              <a:rPr lang="en-US" dirty="0"/>
              <a:t>	</a:t>
            </a:r>
            <a:r>
              <a:rPr lang="en-US" dirty="0" err="1" smtClean="0"/>
              <a:t>ImmunizationData</a:t>
            </a:r>
            <a:r>
              <a:rPr lang="en-US" dirty="0" smtClean="0"/>
              <a:t>  immunizations;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 err="1" smtClean="0"/>
              <a:t>ImmunizationRecord</a:t>
            </a:r>
            <a:r>
              <a:rPr lang="en-US" dirty="0" smtClean="0"/>
              <a:t>[ ] </a:t>
            </a:r>
            <a:r>
              <a:rPr lang="en-US" dirty="0" err="1" smtClean="0"/>
              <a:t>immunizationRegister</a:t>
            </a:r>
            <a:r>
              <a:rPr lang="en-US" dirty="0" smtClean="0"/>
              <a:t>;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8581" y="2691020"/>
            <a:ext cx="4629150" cy="19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2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 cards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https://lh5.googleusercontent.com/-Mam5YmJH5l8/UJpqtHxR_wI/AAAAAAAAECk/Y5hh3APJbUs/w1068-h548-no/ALGERI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2375787" cy="12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-YEeXWYQRV-g/T5rx58ikUmI/AAAAAAAAI1A/6oqQ2tj2-T0/w1067-h575-no/CAF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11" y="1219200"/>
            <a:ext cx="2820543" cy="15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z_F4jNgVanI/UHw1elo-aqI/AAAAAAAAG2k/U4brT6_krWA/w1068-h789-no/CIV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190246" cy="23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-otdd8xZWNbM/UaYJW43E3VI/AAAAAAAACqY/NeFNXAAgjBw/w722-h935-no/DOM_1b%28boy%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2278232" cy="2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-u-bbWgeYo_Q/UHw1q4fp5gI/AAAAAAAAI4c/G7I0Hx6NyLk/w1068-h893-no/GAB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051087" cy="1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-Rqwa2poTQmk/UlNjMUbYkuI/AAAAAAAAEqA/exPeuCOkvtc/w1068-h875-no/IND_B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124200" cy="25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0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2</a:t>
            </a:r>
            <a:endParaRPr lang="en-US" dirty="0" smtClean="0"/>
          </a:p>
          <a:p>
            <a:pPr lvl="1"/>
            <a:r>
              <a:rPr lang="en-US" dirty="0" smtClean="0"/>
              <a:t>Requirements for aggregating facility reports</a:t>
            </a:r>
          </a:p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DHIS2 Tracker, </a:t>
            </a:r>
            <a:r>
              <a:rPr lang="en-US" dirty="0" err="1" smtClean="0"/>
              <a:t>Saugene</a:t>
            </a:r>
            <a:endParaRPr lang="en-US" dirty="0" smtClean="0"/>
          </a:p>
          <a:p>
            <a:pPr lvl="2"/>
            <a:r>
              <a:rPr lang="en-US" dirty="0" smtClean="0"/>
              <a:t>Generic Software Systems</a:t>
            </a:r>
          </a:p>
          <a:p>
            <a:pPr lvl="1"/>
            <a:r>
              <a:rPr lang="en-US" dirty="0" smtClean="0"/>
              <a:t>Child Health Information Services</a:t>
            </a:r>
          </a:p>
          <a:p>
            <a:pPr lvl="1"/>
            <a:r>
              <a:rPr lang="en-US" dirty="0" smtClean="0"/>
              <a:t>Biometrics papers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2588" r="-10198" b="1671"/>
          <a:stretch/>
        </p:blipFill>
        <p:spPr bwMode="auto">
          <a:xfrm>
            <a:off x="5181600" y="1676400"/>
            <a:ext cx="3611880" cy="41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immunization</a:t>
            </a:r>
          </a:p>
          <a:p>
            <a:r>
              <a:rPr lang="en-US" dirty="0" smtClean="0"/>
              <a:t>Track immunizations received and dates of immunization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52333"/>
            <a:ext cx="2314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52333"/>
            <a:ext cx="2314575" cy="226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Tuberculosis</a:t>
            </a:r>
          </a:p>
          <a:p>
            <a:pPr lvl="1"/>
            <a:r>
              <a:rPr lang="en-US" dirty="0" smtClean="0"/>
              <a:t>Processes established for identification and treatment</a:t>
            </a:r>
          </a:p>
          <a:p>
            <a:pPr lvl="1"/>
            <a:r>
              <a:rPr lang="en-US" dirty="0" smtClean="0"/>
              <a:t>Strict regimen of treatment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Two months of Isoniazid, Rifampicin, Pyrazinamide, </a:t>
            </a:r>
            <a:r>
              <a:rPr lang="en-US" dirty="0" err="1" smtClean="0"/>
              <a:t>Ethambutol</a:t>
            </a:r>
            <a:endParaRPr lang="en-US" dirty="0" smtClean="0"/>
          </a:p>
          <a:p>
            <a:pPr lvl="2"/>
            <a:r>
              <a:rPr lang="en-US" dirty="0" smtClean="0"/>
              <a:t>Four months of Isoniazid, Rifampicin</a:t>
            </a:r>
          </a:p>
          <a:p>
            <a:pPr lvl="1"/>
            <a:r>
              <a:rPr lang="en-US" dirty="0" smtClean="0"/>
              <a:t>Testing at completion</a:t>
            </a:r>
          </a:p>
          <a:p>
            <a:r>
              <a:rPr lang="en-US" dirty="0" smtClean="0"/>
              <a:t>TB Record</a:t>
            </a:r>
          </a:p>
          <a:p>
            <a:pPr lvl="1"/>
            <a:r>
              <a:rPr lang="en-US" dirty="0" smtClean="0"/>
              <a:t>Testing dates</a:t>
            </a:r>
          </a:p>
          <a:p>
            <a:pPr lvl="1"/>
            <a:r>
              <a:rPr lang="en-US" dirty="0" smtClean="0"/>
              <a:t>Medication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 descr="http://blog.results.org.uk/wp-content/uploads/2013/02/pills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419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carriers of specific diseases</a:t>
            </a:r>
          </a:p>
          <a:p>
            <a:pPr lvl="1"/>
            <a:r>
              <a:rPr lang="en-US" dirty="0" smtClean="0"/>
              <a:t>Malaria (for complete eradication)</a:t>
            </a:r>
          </a:p>
          <a:p>
            <a:pPr lvl="1"/>
            <a:r>
              <a:rPr lang="en-US" dirty="0" smtClean="0"/>
              <a:t>Measles (exposure tracking)</a:t>
            </a:r>
          </a:p>
          <a:p>
            <a:pPr lvl="1"/>
            <a:r>
              <a:rPr lang="en-US" dirty="0" smtClean="0"/>
              <a:t>Acute Flaccid Paralysis (AFP)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895600" cy="142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2752230" cy="142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9586"/>
            <a:ext cx="26955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5181600"/>
            <a:ext cx="28670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mothers through pregnancy</a:t>
            </a:r>
          </a:p>
          <a:p>
            <a:r>
              <a:rPr lang="en-US" dirty="0" smtClean="0"/>
              <a:t>Registration of pregnant women</a:t>
            </a:r>
          </a:p>
          <a:p>
            <a:r>
              <a:rPr lang="en-US" dirty="0" smtClean="0"/>
              <a:t>Antenatal care visits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 descr="https://lh5.googleusercontent.com/-M6zvaSVDUXs/TZRWAbq_gcI/AAAAAAAAAyM/o77cP79SkPs/w1423-h1322/Mother%2Band%2BChild%2BProtection%2BCar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401906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70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More accurate than reporting events</a:t>
            </a:r>
          </a:p>
          <a:p>
            <a:pPr lvl="1"/>
            <a:r>
              <a:rPr lang="en-US" dirty="0" smtClean="0"/>
              <a:t>Better estimates of coverage</a:t>
            </a:r>
          </a:p>
          <a:p>
            <a:r>
              <a:rPr lang="en-US" dirty="0" smtClean="0"/>
              <a:t>Tracing defaulters</a:t>
            </a:r>
          </a:p>
          <a:p>
            <a:r>
              <a:rPr lang="en-US" dirty="0" smtClean="0"/>
              <a:t>Disease elimination</a:t>
            </a:r>
          </a:p>
          <a:p>
            <a:r>
              <a:rPr lang="en-US" dirty="0" smtClean="0"/>
              <a:t>Care and program planning</a:t>
            </a:r>
          </a:p>
          <a:p>
            <a:r>
              <a:rPr lang="en-US" dirty="0" smtClean="0"/>
              <a:t>Reporting</a:t>
            </a:r>
          </a:p>
          <a:p>
            <a:r>
              <a:rPr lang="en-US" dirty="0" smtClean="0"/>
              <a:t>Reminders</a:t>
            </a:r>
          </a:p>
          <a:p>
            <a:r>
              <a:rPr lang="en-US" dirty="0" smtClean="0"/>
              <a:t>Formalizing care</a:t>
            </a:r>
          </a:p>
          <a:p>
            <a:r>
              <a:rPr lang="en-US" dirty="0" smtClean="0"/>
              <a:t>Coordination of care across providers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identifier</a:t>
            </a:r>
          </a:p>
          <a:p>
            <a:r>
              <a:rPr lang="en-US" dirty="0" smtClean="0"/>
              <a:t>Biometrics</a:t>
            </a:r>
          </a:p>
          <a:p>
            <a:r>
              <a:rPr lang="en-US" dirty="0" smtClean="0"/>
              <a:t>Name resolution</a:t>
            </a:r>
          </a:p>
          <a:p>
            <a:r>
              <a:rPr lang="en-US" dirty="0" smtClean="0"/>
              <a:t>On-line, off-line mode</a:t>
            </a:r>
          </a:p>
          <a:p>
            <a:r>
              <a:rPr lang="en-US" dirty="0" smtClean="0"/>
              <a:t>Undocumented people</a:t>
            </a:r>
          </a:p>
          <a:p>
            <a:r>
              <a:rPr lang="en-US" dirty="0" smtClean="0"/>
              <a:t>Conflict zones</a:t>
            </a:r>
          </a:p>
          <a:p>
            <a:r>
              <a:rPr lang="en-US" dirty="0" smtClean="0"/>
              <a:t>Privacy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track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or patient ID</a:t>
            </a:r>
          </a:p>
          <a:p>
            <a:pPr lvl="1"/>
            <a:r>
              <a:rPr lang="en-US" dirty="0" smtClean="0"/>
              <a:t>How are IDs assigned</a:t>
            </a:r>
          </a:p>
          <a:p>
            <a:r>
              <a:rPr lang="en-US" dirty="0" smtClean="0"/>
              <a:t>Alternate IDs</a:t>
            </a:r>
          </a:p>
          <a:p>
            <a:pPr lvl="1"/>
            <a:r>
              <a:rPr lang="en-US" dirty="0" smtClean="0"/>
              <a:t>Facebook,  email, mobile number</a:t>
            </a:r>
          </a:p>
          <a:p>
            <a:r>
              <a:rPr lang="en-US" dirty="0" smtClean="0"/>
              <a:t>Mother’s name</a:t>
            </a:r>
          </a:p>
          <a:p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Name and birthdate</a:t>
            </a:r>
          </a:p>
          <a:p>
            <a:pPr lvl="1"/>
            <a:r>
              <a:rPr lang="en-US" dirty="0" smtClean="0"/>
              <a:t>Name and birthdate and village   </a:t>
            </a:r>
          </a:p>
          <a:p>
            <a:pPr lvl="1"/>
            <a:r>
              <a:rPr lang="en-US" dirty="0" smtClean="0"/>
              <a:t>Name and birthdate and village and father’s name</a:t>
            </a:r>
          </a:p>
          <a:p>
            <a:pPr lvl="1"/>
            <a:r>
              <a:rPr lang="en-US" dirty="0" smtClean="0"/>
              <a:t>Name and birthdate and village and father’s name and fathers village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467" y="0"/>
            <a:ext cx="406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5bd99967-9f94-4995-8b4c-dbf7ef23da72</a:t>
            </a:r>
          </a:p>
        </p:txBody>
      </p:sp>
    </p:spTree>
    <p:extLst>
      <p:ext uri="{BB962C8B-B14F-4D97-AF65-F5344CB8AC3E}">
        <p14:creationId xmlns:p14="http://schemas.microsoft.com/office/powerpoint/2010/main" val="3614902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health ID</a:t>
            </a:r>
          </a:p>
          <a:p>
            <a:r>
              <a:rPr lang="en-US" dirty="0" smtClean="0"/>
              <a:t>Provide to patient on paper or a smart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268" name="Picture 4" descr="smartcare_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505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QQEBQUEBQVFBUWFBQVFhQQFA8VFBQUFBQWFhQUFBUYHCggGBolGxQUITEhJSkrLi4uFx8zODMsNygtLisBCgoKDg0OGBAQGiwcHBwsLSwsLCwsLCwsLCwsLCwsLCwsLCwsLCwsLCwsLCw3LCwsLCwsOCwsNywsLCsrKysrK//AABEIAOIA3wMBIgACEQEDEQH/xAAbAAABBQEBAAAAAAAAAAAAAAAAAQIEBQYDB//EAD0QAAIBAgIEDAQFAwQDAAAAAAECAAMRBCEFEjFRBhMUMkFSYXGBkZLwImKhsQdCwdHhcoLxFTNDUxYjov/EABoBAQADAQEBAAAAAAAAAAAAAAABAgMEBQb/xAAjEQEBAAICAgMBAQADAAAAAAAAAQIRAzESIQQTQSJhBTJR/9oADAMBAAIRAxEAPwD3GEIQCEIQCESLAIQhAIQhAIQhAIQhAIQhAIQhAIQhAIQhAIQhAIQhAIQhAIQhASJFMgaZr6lFyMjaw7zJk36LUjlKXtrC+64nUMDsmECee87Y5GZc1Yg9hNpt9H+svsboR0x6aXrL+e4+YSRT4Q1OlVPcSJS8WS0zjTwlHT4RplrqwPZYj7yZS0zRbY48bj7ytwyn4nyiwhOKYhW5rA9xE6Xlfadw6LGx0JEIQgEIQgEIQgEIQgEIQgEIQgEIQgEIQgIZR8Janwou9rn+3/MvDMvp+prVrdVbeO2X45/SufSHhEDVFB2X9iGlcWTdBRsy1dUFTlxfWbvGyOw2HZ9Yr+UXt0ndaSMX8VfDgizOja4Izsmdz9pvnf6ZRw0nhxSFHI3cm5JyFheccZQ4pKTOc6jEAfWdqdVsWtKoR8C4iqSd1JQQL+U5aVx4rrhHAsrNWKi21VACmRjldyJscaVFnNkBJ25TjUXs7/sRLnA4kYc0gRd69TVUbkAuX7spU4Wjes6bsQwsd1wf1l5ydq3Fw5uw2PRYkWnVMfVpj4ajAd9/vLnFVqdU4inxWrxIyqZAEgZyHoujh61DXZihVQXZrhRftMfZjZ7ibLL6Mp8Ja67dVhuIt9ZNo8Ljlr0j2lTe0ztd0NSotM6yqwAfKzXUEkdmdvCCYZ3vxaFj8oy85a8fHffSJlk11LhXQPOLL/UP2lhR0vRfm1UJ3ay38p5ZpLC1aZ/9yMl9m7wPTIYY7/KZ/Rjeqn7LO3tS1AdhB7rR1541Sx9ROY7DuJlhh+FOITZUJ/qAP3lb8e/iftj1UGLeee4bh3UW2uiNvNyD+0sqHDymefTZe4g+MzvFlPxeZ41sIXlFhuFuFc24zV/rDKPMy0oY6m4ujow3hhKXGz8WliTCIDEvISfCNBiiAsIQgEIQMBpMxmMq61R26Cx+mQmrx1XUps24GY1BlY5i2d5twz9Z8ldKVYrYo1jvE46lQGo+vrVXTi9eoOYhN7KF2TmcEvQCp+UkfSJxDjm1L9jqCPpN7jL7Z7SKzMuFGGpCways97WT83id8dVqUzVwyZolGnU1iRZRcKABv2SEa1UbaYYb0bP0mB0ko5wZP61P3jw/U+S3w2nUquGOH+EMUpvddbVva4G0CJg6VsdXvsVjUz6LrtlZSxCtsYHdYjLwiMGAqFGIaopVmOfR0Xlfr10eSZpvSVTEYajqaqJiAwcgHWyzKqei4BzMj45dTR+qP+WoiD+m41vtOFVyKFKkALIwN8wbdNouk8QKnEIqkLT1mLHIFiLZRMLJouTgALgDK7BR4mSOEmmXw7DC4YhAqg1HABYs3QP3lPVxlqynoV1+hzMu+EOgnrVTXww4xagBNjmCABsluTW5L0iftivqcJWfDPSrrxrEWQ5Ag72PZtkfgzos4mtZ+YgDOejznPSGhquHCcYtuMuAAc77iJqanB+smA4nD2FSoQarE2IXaVXLwlcsscZ/JjLb7Z3hhgUoYgLSFlNMMADtN7R2hODTYukXVwtm1QCDY5b5J4dUCjYYsLHiip71sTLfCaEeto2nSSpxTORUYi9yNthYg7s5H2WYRPjPJkNMaJqYVwtUAX2Mpup3yPVwVRVBam4Ui4JB/SaHhZiFqVMNhkcVXUgVGBuLsQApO+WmneFDYSulBVVkWmpqBtueQAPdeT9mWp/6jwYEmAcjZkd4Jv4TUcM8HT1KOIojVWptAyFyLg239Eypm2GflFLNJdDStdOZVqD+4n7y1w3DLFJtZX7HUfUiZ73/ADG+++TcMb3CWxt8N+IbC3GUAe2m1vo0tMP+IOGPPFRO9bjzE80iXlLw4Vf7Mo9jwXCbDViAlZCTsUmx+stQ88EdAcj7M9C/DrTDO1TDuxbUVXXWzIU5EX6c5hycHjNxfDk3dN5CEQznaqjhJVtRt1mAmb1pa8J63xovQAT4k2EzGNxZDKiLrux+FQbXttYnYqjpJnVx/wA4brDP3dLLXEA0qTTrjPjKHdatbwqWse+N46uNtLW7aFSnUy7gbxObjv6eGS4vGs/synGm0U2csm8VFZfuJLpY5W5rA9xE1ll6qllh9bBU22oO8ZH6Tg2DI/26lRe8hh9ZJFW8CZZCCxrr1KnmjeG2RcbpFkFnRlJHRYjvFpasZTY6rrNlsGQloK9cQp/MO45feWGE0nWpAijVZB2WI8jIb0w20DyH3nFsIvRdT8plbjL2b0sKekX44VqrGsy80VTcA9gGUbiNJ1qlV6pqMrMb/C5AUAZKBslcabjY1/6rRpquu1PFTf6SPDE8q0enNKJiaOFUvrVVJD620BrAknZNEukVGkcNRpsGQYcp8JFrm1j5L9Z50MWvSSp+YEfWdKVQXuhtnkVNiPGVvFNLebRaC0bbSZpkcyozmw3fEp+okTTmHq18bWPFuS1TVX4W5qiwzkTBaXq0Kpqo93IsWqDWNpcnh3iLW1aRPWs3nK6yl3Ftyn8NiKWHwuFvdlAdrdAUWF+8zKmPxOIeq7VKjFnbMsd3QoHQBunIma4Y+OPtTL30Pfvsie/8Rb+/0iX97pdUe/8AEQwJ97u2J7/mAWmr/Cqlr4vF1OhVSmPvMrTtf6+Wc9B/CPC6uCaqdtWq7eF7LMee6wX45/TdRDCcq9QKpJ2AEnwE4XSxumq+tWc7iFHhKbQVHjcW5JyZlpkH/rpjWqeeso8JIxNS4LHp1ifE3kX8P6RrU6tZGam4qsNeysHDWOw7OjZNfl3x45Iy45vJ6C1rAWFtwAt5Sh01hKfG0HamurrFWsLW1gdUm3bYTpiMRXogs/F1FXNit0a2/PIyPpHSFOsgp02DM5Xm/lUEEltwt9Z40jq07VdDpYAOy/Lra49LyrxnBVXudWkb9NjSf1JJeExId6tT82uyLf8AIiZAeO2dHxBPTfusRF5rh7ifCVmMdgWw2aFgQL8W78YjqOcEY5hrZ2O20l4WuHUMMwwBHcRG8IMTZRfo1mPcqkfciRtDoVo0weqL+Oc9X/j+bLll8vxzfIwmPSbWewJ7JRE595lppF/htvlSxAnpOcGNMY1Xd9YwmEOhYRhaNiGANntse/ZI9TCqdq+k2neECJycjmuR2NmBAvUHQrDsyMlGIYEXltucjDvF/KPTEI2xh3bDOxnKph0bnKD76IHSJ77pFOCH5Sy9xvEKVRsYN2MLSRLgZC5Uw59M/wBmdpIpVQy3F7du2AYl9WnUPSFNu0mez8EcHxGCoJbZTF+85/rPHOTmqaVIf8lZF/tBu30nvNGmFUAbAAPIWnL8m9Rrw/tOMrOENbUoN81l8zLMzN8L63+2m8lj3AZfWYcc3lGud9MVwhxGpQc7MrDxk/gPo+vRwNI03Qa96hp1EJ2nKzA5G2+UvCFONKUwLgku4PUTb4ZzVnGvTQIKPwqAo4ptYAAWG2xmP/Ick3pPBj62bpXG1SopPTUa7KpZHDCwIJFrbgZJZ7ZCw7AAL98pcRjWeojLTcrT1ib5Ek5fCDtsLyTy5SocGynpOVt4M8fPO/jqxiPpakLgoWRqjqrahsCDzr+HTEfBoObdDvVmEiYmqleqq31lRS3wt0nIbIxqLDmVHHY1mHjeZXL00kVHCCqTWpUNd2LWJJtkpOakjbsmhp5DwmR0Yxq46rUazavwggWFxle3nNRefT/A4vHin+vM+RlvLSLpatsAlaxkrSJ+PwkSdl7YiEIkAMSEIBEMIhgBhCIYAYQMSSCJCEA9/wARrHOLAi+UidoXPA3DcZpGgOhEaoe83AnsQnmv4ZYbWxNer1QtMfrPSlnFz3eTp45qFMxPCStrYhtyqF8dpm1ZrCedV313dus7Eedv0k/Hx97Ry30oq72xPx7NRQD8pf4v0mmqVff+JRaSwHGWIOq42GwOR2i3SJXE4mnszG5Wv5K04vn/AA+TPPyx6a8HLjJqtFjccEFzmfyqMyT0WEqFT4kV7H4We3QWLZjtteVo0oy1NaqhuBYawZdUdNjszj8RpJXKFcirbRmLEWOYnk58PJh3HXjljVjWpfFrIdQ2sbAWOd8xI2IxdRAS2qRbatwezKOGKVtjAnvtK3SeMAFgb2N2tn/SO+8ww3c5jppdSbJwVoWR2P56jG++326ZfgyDo2lqU1HTa57zmTJd59tw4+OEn+PEzu8qgaQ5w7pGMk48ZjuMjSaEvCJCQCJFiQCIYRDADEMDCAQgYkkBiQiXgF46jzhGQY2ViOrbxMfg9N/C/DauCLkZ1arv4ZAfYzYyr4MYXisJRTci/UXlpPNzu8q6sPUQNNYji6FRvlIHeRYTCJzR3TUcMq1qSJ1nHkucyl51cE/m1jyX3o60YUEW8axnRjL+MzKlMWzlRiMDTc5oO8ZH6Sdia1zbd7vOEm4S/wDb2r5WKutoYHmuw3BrMPrH4PRQQgudYjYLAAHfYbTLGF5SfG4pd6W+3LWtnA299MXWjCfe6J7/AJm8ZuGN2DskS8m1xdTIMzyXghEheVSIkLwgJAwiEwEvFEk4Cgra5e+qlNnIG06vR3zkqowVrmmrX5+drbL2gcrxJ1rUdUX1lYbAynIzlJBGx142AkmaPocY9Ont16qjwBuZDE0nAnDa+OofIrOe+2X3kZ3WNqZ3HrFFQAAOgAeQnSNWOnmOtleGOGc8W6qWVdYMFzIv0zLrVB2HPd/E9PtIGN0NRrc+mt94AB8xOjj5vGaZZce7tgAZGxde2Q2n6TX4zgh/01CPlf4h59EzWkODmJS5Kaw3pY3nVx8uGTHLCxUXi39/tGVAVNjcEdYWPcREv73To9fjJ0v7/aF5z1ve7thf3+snQff3+8Lxmt73xNb3+kaQeTILixMlX97pxxC9MrlPS2NcYkITFcRLxYkAvGmLEMkd8LiNTWuNYMpRhsuDtsd8502Dui5ogNtaptz2nwE5mJ78IEoKtWsSLClTBt0AKu1jvJi4ZwwqMVz1WYG/NFrAavlInR39G/sMclUqCAR8Qtfs3SB3ARqd9QpqgXYEkFu7eZEQ5Z7Z3rYjWSmg+EJcn5mPSZwkhVGdh027pvPw1w16tepuCoD53mGwwuw77+A2z1H8PMLq4QN01GZj4G0y57rBfCbyalY6IIs4HSIQhAI2OhAhYvR9OqLVEVu8CUOO4FUn/wBpmpnwI8uiaqEvjyZY9VW4y/jzTG8EsRT2AON6nPyMosRRZDZ1ZT8wI+s9nnLEYdXFnUMNxAM6MPl5Tv2yy4ZenjGt7/aBM9Ix3A3D1OaDTPyk28pncdwJrpnTZag9JnTj8nDLv0xvFlGYJ9/vGtmJIxmj6tI/Gjr3qbHuMi3z9/Wb7mXTP3O3ExI9xOcxyx1WkpYkT3/MPf8AMhIh7/iJ774QCBhAwGwgYkAiRY2EJGFHOPy2H9xtPaOD+G4rDUk3It++2c8j0JhuMqU169VfIGe1UxYAbpy/JvUbcMPEWIIs5W4hCEAhCEAhCEBIsIQEtC0WEDnUphhYgHvAMo9IcE8NWudQIx6aeX02GX5iWkzLKdVFxl7ee4/gE4zo1A3yuLHuvMzpDQtej/uUmHaMx5ie0RGUHIidGPysp37ZXgn48H3+/PsjQZ7JpHg1h6/Ppi+9PhP0mW0h+Hu00Kh7FqW+4m+PPhl36Z3jyjCGEttI8GcVQ51MkdZPiHkM5T64vY5dnT5TT1evavRTEMDCNAiGBiQge/CJ7EWFNbkDfbz7JI1vAbC62KpC2SIXJ7TmJ6kJh/w8w/xVX7lHdtm4nB8i7zdPFNYlEWIIsxaCEIQCEIQCEIQCEIQCJeDSNWxQWBJhKx9JqOmcX0uogXMS8o204s5nT674GgiTPHhCu+NPCJd8DRmV2kNCYeuP/bTU9trHzErP/Il3w/8AIl3yZbOkWSqnSP4eUyb4eoyfK/xC/f0TMaQ4I4qjcmnxijppG/8A87ZvTwiWA4QrvmuPyM52peKV5NUupswKncwIPdY7DEJnqWMxuHri1VFcHrAX89sz2N4PYV86TNSO7nr5Gb4/Il7Z3j0xs74JbuCdguT3AXk3FaAqofh1ag3qbW7wY7CaKdxqIM3IVnYWWmt/i7zNfsx0p416PwGw+rhQ3XJa/ZfKaMSn0diqdKmlNNiqFHhLGjig2yefnd211SaiRFiAxZVIhCEAhCEAhCEAhCEBtTZKvGYYtslqYloGVxGjWMhvoht5m1NONNEQMI2iH7ZybQz9s9ANEROIEDzw6FftjG0I/bPReTiJycQPOf8ARX7Yf6LU7Z6NyYQ5MIHnP+iv2xw0K/bPROTCLycQPPRoV+2dF0NU7ZvuTiLxAgYUaGfpvJCaIbLb7+02QoiKKIgZjD6NYS3weGK7ZZcWIoEAQR0SLAzfKX67epocpfrt6mhCAcpfrt6micpfrt6mhCAcpfrt6mhyl+u3qaEIByl+u3qaHKX67epoQgHKX67epovKX67epokIByl+u3qaHKn67epoQgHKX67epocpfrt6mhCAcpfrt6mhyl+u3qaEIByl+u3qaHKX67epoQgHKX67epocpfrt6mhCAvKX67eponKX67epoQgHKX67epocpfrt6mhCAcqfrt6mhyl+u3qaEIC8pfrt6mhyl+u3qaE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QEBQUEBQVFBUWFBQVFhQQFA8VFBQUFBQWFhQUFBUYHCggGBolGxQUITEhJSkrLi4uFx8zODMsNygtLisBCgoKDg0OGBAQGiwcHBwsLSwsLCwsLCwsLCwsLCwsLCwsLCwsLCwsLCwsLCw3LCwsLCwsOCwsNywsLCsrKysrK//AABEIAOIA3wMBIgACEQEDEQH/xAAbAAABBQEBAAAAAAAAAAAAAAAAAQIEBQYDB//EAD0QAAIBAgIEDAQFAwQDAAAAAAECAAMRBCEFEjFRBhMUMkFSYXGBkZLwImKhsQdCwdHhcoLxFTNDUxYjov/EABoBAQADAQEBAAAAAAAAAAAAAAABAgMEBQb/xAAjEQEBAAICAgMBAQADAAAAAAAAAQIRAzESIQQTQSJhBTJR/9oADAMBAAIRAxEAPwD3GEIQCEIQCESLAIQhAIQhAIQhAIQhAIQhAIQhAIQhAIQhAIQhAIQhAIQhAIQhASJFMgaZr6lFyMjaw7zJk36LUjlKXtrC+64nUMDsmECee87Y5GZc1Yg9hNpt9H+svsboR0x6aXrL+e4+YSRT4Q1OlVPcSJS8WS0zjTwlHT4RplrqwPZYj7yZS0zRbY48bj7ytwyn4nyiwhOKYhW5rA9xE6Xlfadw6LGx0JEIQgEIQgEIQgEIQgEIQgEIQgEIQgEIQgIZR8Janwou9rn+3/MvDMvp+prVrdVbeO2X45/SufSHhEDVFB2X9iGlcWTdBRsy1dUFTlxfWbvGyOw2HZ9Yr+UXt0ndaSMX8VfDgizOja4Izsmdz9pvnf6ZRw0nhxSFHI3cm5JyFheccZQ4pKTOc6jEAfWdqdVsWtKoR8C4iqSd1JQQL+U5aVx4rrhHAsrNWKi21VACmRjldyJscaVFnNkBJ25TjUXs7/sRLnA4kYc0gRd69TVUbkAuX7spU4Wjes6bsQwsd1wf1l5ydq3Fw5uw2PRYkWnVMfVpj4ajAd9/vLnFVqdU4inxWrxIyqZAEgZyHoujh61DXZihVQXZrhRftMfZjZ7ibLL6Mp8Ja67dVhuIt9ZNo8Ljlr0j2lTe0ztd0NSotM6yqwAfKzXUEkdmdvCCYZ3vxaFj8oy85a8fHffSJlk11LhXQPOLL/UP2lhR0vRfm1UJ3ay38p5ZpLC1aZ/9yMl9m7wPTIYY7/KZ/Rjeqn7LO3tS1AdhB7rR1541Sx9ROY7DuJlhh+FOITZUJ/qAP3lb8e/iftj1UGLeee4bh3UW2uiNvNyD+0sqHDymefTZe4g+MzvFlPxeZ41sIXlFhuFuFc24zV/rDKPMy0oY6m4ujow3hhKXGz8WliTCIDEvISfCNBiiAsIQgEIQMBpMxmMq61R26Cx+mQmrx1XUps24GY1BlY5i2d5twz9Z8ldKVYrYo1jvE46lQGo+vrVXTi9eoOYhN7KF2TmcEvQCp+UkfSJxDjm1L9jqCPpN7jL7Z7SKzMuFGGpCways97WT83id8dVqUzVwyZolGnU1iRZRcKABv2SEa1UbaYYb0bP0mB0ko5wZP61P3jw/U+S3w2nUquGOH+EMUpvddbVva4G0CJg6VsdXvsVjUz6LrtlZSxCtsYHdYjLwiMGAqFGIaopVmOfR0Xlfr10eSZpvSVTEYajqaqJiAwcgHWyzKqei4BzMj45dTR+qP+WoiD+m41vtOFVyKFKkALIwN8wbdNouk8QKnEIqkLT1mLHIFiLZRMLJouTgALgDK7BR4mSOEmmXw7DC4YhAqg1HABYs3QP3lPVxlqynoV1+hzMu+EOgnrVTXww4xagBNjmCABsluTW5L0iftivqcJWfDPSrrxrEWQ5Ag72PZtkfgzos4mtZ+YgDOejznPSGhquHCcYtuMuAAc77iJqanB+smA4nD2FSoQarE2IXaVXLwlcsscZ/JjLb7Z3hhgUoYgLSFlNMMADtN7R2hODTYukXVwtm1QCDY5b5J4dUCjYYsLHiip71sTLfCaEeto2nSSpxTORUYi9yNthYg7s5H2WYRPjPJkNMaJqYVwtUAX2Mpup3yPVwVRVBam4Ui4JB/SaHhZiFqVMNhkcVXUgVGBuLsQApO+WmneFDYSulBVVkWmpqBtueQAPdeT9mWp/6jwYEmAcjZkd4Jv4TUcM8HT1KOIojVWptAyFyLg239Eypm2GflFLNJdDStdOZVqD+4n7y1w3DLFJtZX7HUfUiZ73/ADG+++TcMb3CWxt8N+IbC3GUAe2m1vo0tMP+IOGPPFRO9bjzE80iXlLw4Vf7Mo9jwXCbDViAlZCTsUmx+stQ88EdAcj7M9C/DrTDO1TDuxbUVXXWzIU5EX6c5hycHjNxfDk3dN5CEQznaqjhJVtRt1mAmb1pa8J63xovQAT4k2EzGNxZDKiLrux+FQbXttYnYqjpJnVx/wA4brDP3dLLXEA0qTTrjPjKHdatbwqWse+N46uNtLW7aFSnUy7gbxObjv6eGS4vGs/synGm0U2csm8VFZfuJLpY5W5rA9xE1ll6qllh9bBU22oO8ZH6Tg2DI/26lRe8hh9ZJFW8CZZCCxrr1KnmjeG2RcbpFkFnRlJHRYjvFpasZTY6rrNlsGQloK9cQp/MO45feWGE0nWpAijVZB2WI8jIb0w20DyH3nFsIvRdT8plbjL2b0sKekX44VqrGsy80VTcA9gGUbiNJ1qlV6pqMrMb/C5AUAZKBslcabjY1/6rRpquu1PFTf6SPDE8q0enNKJiaOFUvrVVJD620BrAknZNEukVGkcNRpsGQYcp8JFrm1j5L9Z50MWvSSp+YEfWdKVQXuhtnkVNiPGVvFNLebRaC0bbSZpkcyozmw3fEp+okTTmHq18bWPFuS1TVX4W5qiwzkTBaXq0Kpqo93IsWqDWNpcnh3iLW1aRPWs3nK6yl3Ftyn8NiKWHwuFvdlAdrdAUWF+8zKmPxOIeq7VKjFnbMsd3QoHQBunIma4Y+OPtTL30Pfvsie/8Rb+/0iX97pdUe/8AEQwJ97u2J7/mAWmr/Cqlr4vF1OhVSmPvMrTtf6+Wc9B/CPC6uCaqdtWq7eF7LMee6wX45/TdRDCcq9QKpJ2AEnwE4XSxumq+tWc7iFHhKbQVHjcW5JyZlpkH/rpjWqeeso8JIxNS4LHp1ifE3kX8P6RrU6tZGam4qsNeysHDWOw7OjZNfl3x45Iy45vJ6C1rAWFtwAt5Sh01hKfG0HamurrFWsLW1gdUm3bYTpiMRXogs/F1FXNit0a2/PIyPpHSFOsgp02DM5Xm/lUEEltwt9Z40jq07VdDpYAOy/Lra49LyrxnBVXudWkb9NjSf1JJeExId6tT82uyLf8AIiZAeO2dHxBPTfusRF5rh7ifCVmMdgWw2aFgQL8W78YjqOcEY5hrZ2O20l4WuHUMMwwBHcRG8IMTZRfo1mPcqkfciRtDoVo0weqL+Oc9X/j+bLll8vxzfIwmPSbWewJ7JRE595lppF/htvlSxAnpOcGNMY1Xd9YwmEOhYRhaNiGANntse/ZI9TCqdq+k2neECJycjmuR2NmBAvUHQrDsyMlGIYEXltucjDvF/KPTEI2xh3bDOxnKph0bnKD76IHSJ77pFOCH5Sy9xvEKVRsYN2MLSRLgZC5Uw59M/wBmdpIpVQy3F7du2AYl9WnUPSFNu0mez8EcHxGCoJbZTF+85/rPHOTmqaVIf8lZF/tBu30nvNGmFUAbAAPIWnL8m9Rrw/tOMrOENbUoN81l8zLMzN8L63+2m8lj3AZfWYcc3lGud9MVwhxGpQc7MrDxk/gPo+vRwNI03Qa96hp1EJ2nKzA5G2+UvCFONKUwLgku4PUTb4ZzVnGvTQIKPwqAo4ptYAAWG2xmP/Ick3pPBj62bpXG1SopPTUa7KpZHDCwIJFrbgZJZ7ZCw7AAL98pcRjWeojLTcrT1ib5Ek5fCDtsLyTy5SocGynpOVt4M8fPO/jqxiPpakLgoWRqjqrahsCDzr+HTEfBoObdDvVmEiYmqleqq31lRS3wt0nIbIxqLDmVHHY1mHjeZXL00kVHCCqTWpUNd2LWJJtkpOakjbsmhp5DwmR0Yxq46rUazavwggWFxle3nNRefT/A4vHin+vM+RlvLSLpatsAlaxkrSJ+PwkSdl7YiEIkAMSEIBEMIhgBhCIYAYQMSSCJCEA9/wARrHOLAi+UidoXPA3DcZpGgOhEaoe83AnsQnmv4ZYbWxNer1QtMfrPSlnFz3eTp45qFMxPCStrYhtyqF8dpm1ZrCedV313dus7Eedv0k/Hx97Ry30oq72xPx7NRQD8pf4v0mmqVff+JRaSwHGWIOq42GwOR2i3SJXE4mnszG5Wv5K04vn/AA+TPPyx6a8HLjJqtFjccEFzmfyqMyT0WEqFT4kV7H4We3QWLZjtteVo0oy1NaqhuBYawZdUdNjszj8RpJXKFcirbRmLEWOYnk58PJh3HXjljVjWpfFrIdQ2sbAWOd8xI2IxdRAS2qRbatwezKOGKVtjAnvtK3SeMAFgb2N2tn/SO+8ww3c5jppdSbJwVoWR2P56jG++326ZfgyDo2lqU1HTa57zmTJd59tw4+OEn+PEzu8qgaQ5w7pGMk48ZjuMjSaEvCJCQCJFiQCIYRDADEMDCAQgYkkBiQiXgF46jzhGQY2ViOrbxMfg9N/C/DauCLkZ1arv4ZAfYzYyr4MYXisJRTci/UXlpPNzu8q6sPUQNNYji6FRvlIHeRYTCJzR3TUcMq1qSJ1nHkucyl51cE/m1jyX3o60YUEW8axnRjL+MzKlMWzlRiMDTc5oO8ZH6Sdia1zbd7vOEm4S/wDb2r5WKutoYHmuw3BrMPrH4PRQQgudYjYLAAHfYbTLGF5SfG4pd6W+3LWtnA299MXWjCfe6J7/AJm8ZuGN2DskS8m1xdTIMzyXghEheVSIkLwgJAwiEwEvFEk4Cgra5e+qlNnIG06vR3zkqowVrmmrX5+drbL2gcrxJ1rUdUX1lYbAynIzlJBGx142AkmaPocY9Ont16qjwBuZDE0nAnDa+OofIrOe+2X3kZ3WNqZ3HrFFQAAOgAeQnSNWOnmOtleGOGc8W6qWVdYMFzIv0zLrVB2HPd/E9PtIGN0NRrc+mt94AB8xOjj5vGaZZce7tgAZGxde2Q2n6TX4zgh/01CPlf4h59EzWkODmJS5Kaw3pY3nVx8uGTHLCxUXi39/tGVAVNjcEdYWPcREv73To9fjJ0v7/aF5z1ve7thf3+snQff3+8Lxmt73xNb3+kaQeTILixMlX97pxxC9MrlPS2NcYkITFcRLxYkAvGmLEMkd8LiNTWuNYMpRhsuDtsd8502Dui5ogNtaptz2nwE5mJ78IEoKtWsSLClTBt0AKu1jvJi4ZwwqMVz1WYG/NFrAavlInR39G/sMclUqCAR8Qtfs3SB3ARqd9QpqgXYEkFu7eZEQ5Z7Z3rYjWSmg+EJcn5mPSZwkhVGdh027pvPw1w16tepuCoD53mGwwuw77+A2z1H8PMLq4QN01GZj4G0y57rBfCbyalY6IIs4HSIQhAI2OhAhYvR9OqLVEVu8CUOO4FUn/wBpmpnwI8uiaqEvjyZY9VW4y/jzTG8EsRT2AON6nPyMosRRZDZ1ZT8wI+s9nnLEYdXFnUMNxAM6MPl5Tv2yy4ZenjGt7/aBM9Ix3A3D1OaDTPyk28pncdwJrpnTZag9JnTj8nDLv0xvFlGYJ9/vGtmJIxmj6tI/Gjr3qbHuMi3z9/Wb7mXTP3O3ExI9xOcxyx1WkpYkT3/MPf8AMhIh7/iJ774QCBhAwGwgYkAiRY2EJGFHOPy2H9xtPaOD+G4rDUk3It++2c8j0JhuMqU169VfIGe1UxYAbpy/JvUbcMPEWIIs5W4hCEAhCEAhCEBIsIQEtC0WEDnUphhYgHvAMo9IcE8NWudQIx6aeX02GX5iWkzLKdVFxl7ee4/gE4zo1A3yuLHuvMzpDQtej/uUmHaMx5ie0RGUHIidGPysp37ZXgn48H3+/PsjQZ7JpHg1h6/Ppi+9PhP0mW0h+Hu00Kh7FqW+4m+PPhl36Z3jyjCGEttI8GcVQ51MkdZPiHkM5T64vY5dnT5TT1evavRTEMDCNAiGBiQge/CJ7EWFNbkDfbz7JI1vAbC62KpC2SIXJ7TmJ6kJh/w8w/xVX7lHdtm4nB8i7zdPFNYlEWIIsxaCEIQCEIQCEIQCEIQCJeDSNWxQWBJhKx9JqOmcX0uogXMS8o204s5nT674GgiTPHhCu+NPCJd8DRmV2kNCYeuP/bTU9trHzErP/Il3w/8AIl3yZbOkWSqnSP4eUyb4eoyfK/xC/f0TMaQ4I4qjcmnxijppG/8A87ZvTwiWA4QrvmuPyM52peKV5NUupswKncwIPdY7DEJnqWMxuHri1VFcHrAX89sz2N4PYV86TNSO7nr5Gb4/Il7Z3j0xs74JbuCdguT3AXk3FaAqofh1ag3qbW7wY7CaKdxqIM3IVnYWWmt/i7zNfsx0p416PwGw+rhQ3XJa/ZfKaMSn0diqdKmlNNiqFHhLGjig2yefnd211SaiRFiAxZVIhCEAhCEAhCEAhCEBtTZKvGYYtslqYloGVxGjWMhvoht5m1NONNEQMI2iH7ZybQz9s9ANEROIEDzw6FftjG0I/bPReTiJycQPOf8ARX7Yf6LU7Z6NyYQ5MIHnP+iv2xw0K/bPROTCLycQPPRoV+2dF0NU7ZvuTiLxAgYUaGfpvJCaIbLb7+02QoiKKIgZjD6NYS3weGK7ZZcWIoEAQR0SLAzfKX67epocpfrt6mhCAcpfrt6micpfrt6mhCAcpfrt6mhyl+u3qaEIByl+u3qaHKX67epoQgHKX67epovKX67epokIByl+u3qaHKn67epoQgHKX67epocpfrt6mhCAcpfrt6mhyl+u3qaEIByl+u3qaHKX67epoQgHKX67epocpfrt6mhCAvKX67eponKX67epoQgHKX67epocpfrt6mhCAcqfrt6mhyl+u3qaEIC8pfrt6mhyl+u3qaEI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www.htxt.co.za/wp-content/uploads/2013/07/Smart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575716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opendatakit.org/wp-content/uploads/2012/01/ampath-bar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86150"/>
            <a:ext cx="2836333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97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large initiatives based on biometrics</a:t>
            </a:r>
          </a:p>
          <a:p>
            <a:pPr lvl="1"/>
            <a:r>
              <a:rPr lang="en-US" dirty="0" smtClean="0"/>
              <a:t>Finger prints,  Iris</a:t>
            </a:r>
          </a:p>
          <a:p>
            <a:r>
              <a:rPr lang="en-US" dirty="0" smtClean="0"/>
              <a:t>Finger prints are challenging for young children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23184"/>
            <a:ext cx="3286125" cy="239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bioenabletech.com/wp-content/uploads/2012/03/iris-scanner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4310375"/>
            <a:ext cx="3733800" cy="24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86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challenges in the developing world</a:t>
            </a:r>
          </a:p>
          <a:p>
            <a:pPr lvl="1"/>
            <a:r>
              <a:rPr lang="en-US" dirty="0" smtClean="0"/>
              <a:t>Lack of records</a:t>
            </a:r>
          </a:p>
          <a:p>
            <a:pPr lvl="1"/>
            <a:r>
              <a:rPr lang="en-US" dirty="0" smtClean="0"/>
              <a:t>Spelling of names</a:t>
            </a:r>
          </a:p>
          <a:p>
            <a:pPr lvl="1"/>
            <a:r>
              <a:rPr lang="en-US" dirty="0" smtClean="0"/>
              <a:t>Imprecise 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48467"/>
            <a:ext cx="1970783" cy="40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8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DHIS2 Assignment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1295400"/>
            <a:ext cx="3819487" cy="43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55680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572000"/>
            <a:ext cx="2940311" cy="14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1285255" cy="6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8" y="2362199"/>
            <a:ext cx="2004222" cy="16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260068"/>
            <a:ext cx="2743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to </a:t>
            </a:r>
            <a:r>
              <a:rPr lang="en-US" dirty="0" err="1" smtClean="0"/>
              <a:t>fahadp@cs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On-line,  off-line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synchronization problems</a:t>
            </a:r>
          </a:p>
          <a:p>
            <a:r>
              <a:rPr lang="en-US" dirty="0" smtClean="0"/>
              <a:t>In practice this is much harder than it should 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314" name="Picture 2" descr="http://image.slidesharecdn.com/digitalgreeniv-110504054544-phpapp01/95/digital-green-overview-24-728.jpg?cb=1310542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719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Undocumented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Clearly, this is a complicated, political issue</a:t>
            </a:r>
          </a:p>
          <a:p>
            <a:r>
              <a:rPr lang="en-US" dirty="0" smtClean="0"/>
              <a:t>Delivery of services to people without official status</a:t>
            </a:r>
          </a:p>
          <a:p>
            <a:r>
              <a:rPr lang="en-US" dirty="0" smtClean="0"/>
              <a:t>Maintain separate registration</a:t>
            </a:r>
          </a:p>
          <a:p>
            <a:r>
              <a:rPr lang="en-US" dirty="0" smtClean="0"/>
              <a:t>Alternate means of identification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Register/Tracker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stand alone implementation</a:t>
            </a:r>
          </a:p>
          <a:p>
            <a:pPr lvl="1"/>
            <a:r>
              <a:rPr lang="en-US" dirty="0" smtClean="0"/>
              <a:t>Simple database backend</a:t>
            </a:r>
          </a:p>
          <a:p>
            <a:r>
              <a:rPr lang="en-US" dirty="0" smtClean="0"/>
              <a:t>Extract information from a medical record system</a:t>
            </a:r>
          </a:p>
          <a:p>
            <a:r>
              <a:rPr lang="en-US" dirty="0" smtClean="0"/>
              <a:t>Extension of DHIS2</a:t>
            </a:r>
          </a:p>
          <a:p>
            <a:pPr lvl="1"/>
            <a:r>
              <a:rPr lang="en-US" dirty="0" smtClean="0"/>
              <a:t>Tracker is a new data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chain data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countries</a:t>
            </a:r>
          </a:p>
          <a:p>
            <a:r>
              <a:rPr lang="en-US" dirty="0" smtClean="0"/>
              <a:t>Burden of Disease</a:t>
            </a:r>
          </a:p>
          <a:p>
            <a:r>
              <a:rPr lang="en-US" dirty="0" smtClean="0"/>
              <a:t>Cold chain reporting</a:t>
            </a:r>
          </a:p>
          <a:p>
            <a:pPr lvl="1"/>
            <a:r>
              <a:rPr lang="en-US" dirty="0" smtClean="0"/>
              <a:t>Design a system for reporting ‘up time’ of all refrigerators</a:t>
            </a:r>
          </a:p>
          <a:p>
            <a:pPr lvl="2"/>
            <a:r>
              <a:rPr lang="en-US" dirty="0" smtClean="0"/>
              <a:t>National surveillance problem</a:t>
            </a:r>
          </a:p>
          <a:p>
            <a:pPr lvl="2"/>
            <a:r>
              <a:rPr lang="en-US" dirty="0" smtClean="0"/>
              <a:t>Indicator was identified</a:t>
            </a:r>
          </a:p>
          <a:p>
            <a:pPr lvl="2"/>
            <a:r>
              <a:rPr lang="en-US" dirty="0" smtClean="0"/>
              <a:t>Challenges in getting data,  transmitting data, interpreting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6386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06" y="3276600"/>
            <a:ext cx="590876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www.lib.utexas.edu/maps/world_maps/txu-oclc-264266980-world_pol_200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5082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9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chain data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reporting linked to server</a:t>
            </a:r>
          </a:p>
          <a:p>
            <a:pPr lvl="1"/>
            <a:r>
              <a:rPr lang="en-US" dirty="0" smtClean="0"/>
              <a:t>Real time temperature monitoring</a:t>
            </a:r>
          </a:p>
          <a:p>
            <a:r>
              <a:rPr lang="en-US" dirty="0" smtClean="0"/>
              <a:t>Reporting on temperature loggers</a:t>
            </a:r>
          </a:p>
          <a:p>
            <a:r>
              <a:rPr lang="en-US" dirty="0" smtClean="0"/>
              <a:t>Reporting of status in monthly report</a:t>
            </a:r>
          </a:p>
          <a:p>
            <a:r>
              <a:rPr lang="en-US" dirty="0" smtClean="0"/>
              <a:t>Link to existing structures</a:t>
            </a:r>
          </a:p>
          <a:p>
            <a:pPr lvl="1"/>
            <a:r>
              <a:rPr lang="en-US" dirty="0" smtClean="0"/>
              <a:t>Monthly immunization reporting</a:t>
            </a:r>
          </a:p>
          <a:p>
            <a:pPr lvl="1"/>
            <a:r>
              <a:rPr lang="en-US" dirty="0" smtClean="0"/>
              <a:t>Refrigerator repair</a:t>
            </a:r>
          </a:p>
          <a:p>
            <a:pPr lvl="1"/>
            <a:r>
              <a:rPr lang="en-US" dirty="0" smtClean="0"/>
              <a:t>District immunization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http://www.nexleaf.org/sites/default/files/styles/home_slideshow/public/images/slides/nexleaf-device-img_0892-edi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981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rlinger.ch/typo3temp/pics/75b359dd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88" y="2514600"/>
            <a:ext cx="1968712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G_671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332286" y="4191000"/>
            <a:ext cx="1828647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2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data to evaluate the strength of the health system or to meet external requirements</a:t>
            </a:r>
          </a:p>
          <a:p>
            <a:r>
              <a:rPr lang="en-US" dirty="0" smtClean="0"/>
              <a:t>Indicators</a:t>
            </a:r>
          </a:p>
          <a:p>
            <a:r>
              <a:rPr lang="en-US" dirty="0" smtClean="0"/>
              <a:t>Data challenges</a:t>
            </a:r>
          </a:p>
          <a:p>
            <a:r>
              <a:rPr lang="en-US" dirty="0" smtClean="0"/>
              <a:t>Integrated vs. Parallel reporting</a:t>
            </a:r>
          </a:p>
          <a:p>
            <a:r>
              <a:rPr lang="en-US" dirty="0" smtClean="0"/>
              <a:t>DHIS2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34985"/>
            <a:ext cx="2819400" cy="182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Map of Gh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34066"/>
            <a:ext cx="4876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8614</TotalTime>
  <Words>1561</Words>
  <Application>Microsoft Office PowerPoint</Application>
  <PresentationFormat>On-screen Show (4:3)</PresentationFormat>
  <Paragraphs>487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Computing and Global Health Lecture 3  Last mile data collection and Tracking</vt:lpstr>
      <vt:lpstr>Today’s topics</vt:lpstr>
      <vt:lpstr>Readings and Assignments</vt:lpstr>
      <vt:lpstr>Assignment 3</vt:lpstr>
      <vt:lpstr>Cold chain data reporting</vt:lpstr>
      <vt:lpstr>PowerPoint Presentation</vt:lpstr>
      <vt:lpstr>Cold chain data reporting</vt:lpstr>
      <vt:lpstr>Surveillance summary</vt:lpstr>
      <vt:lpstr>HISP Case Study</vt:lpstr>
      <vt:lpstr>HISP Case studies</vt:lpstr>
      <vt:lpstr>Health Information Systems</vt:lpstr>
      <vt:lpstr>DHIMS</vt:lpstr>
      <vt:lpstr>DHIMS2 vs. DHIMS</vt:lpstr>
      <vt:lpstr>Why Open Source?</vt:lpstr>
      <vt:lpstr>Last mile data reporting</vt:lpstr>
      <vt:lpstr>Internet</vt:lpstr>
      <vt:lpstr>Feature phone</vt:lpstr>
      <vt:lpstr>Smart phone / ODK</vt:lpstr>
      <vt:lpstr>SMS</vt:lpstr>
      <vt:lpstr>SMS Wheel</vt:lpstr>
      <vt:lpstr>Paper to Digital</vt:lpstr>
      <vt:lpstr>Device ownership</vt:lpstr>
      <vt:lpstr>Who collects the data</vt:lpstr>
      <vt:lpstr>Health Information Systems challenge: Generating a Master Facility List</vt:lpstr>
      <vt:lpstr>Challenges in building MFL</vt:lpstr>
      <vt:lpstr>Laos Facility List,  MOH vs NIP</vt:lpstr>
      <vt:lpstr>Registers</vt:lpstr>
      <vt:lpstr>Register definitions</vt:lpstr>
      <vt:lpstr>Immunization cards</vt:lpstr>
      <vt:lpstr>Immunization</vt:lpstr>
      <vt:lpstr>Infectious Disease</vt:lpstr>
      <vt:lpstr>Case tracking</vt:lpstr>
      <vt:lpstr>Maternal Health</vt:lpstr>
      <vt:lpstr>Health use cases</vt:lpstr>
      <vt:lpstr>Challenges</vt:lpstr>
      <vt:lpstr>How do we track people</vt:lpstr>
      <vt:lpstr>Patient ID</vt:lpstr>
      <vt:lpstr>Biometrics</vt:lpstr>
      <vt:lpstr>Name resolution</vt:lpstr>
      <vt:lpstr>On-line,  off-line access</vt:lpstr>
      <vt:lpstr>Undocumented people</vt:lpstr>
      <vt:lpstr>Register/Tracker Implementations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211</cp:revision>
  <dcterms:created xsi:type="dcterms:W3CDTF">2006-08-16T00:00:00Z</dcterms:created>
  <dcterms:modified xsi:type="dcterms:W3CDTF">2015-01-22T02:08:31Z</dcterms:modified>
</cp:coreProperties>
</file>